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2"/>
  </p:notesMasterIdLst>
  <p:sldIdLst>
    <p:sldId id="273" r:id="rId2"/>
    <p:sldId id="257" r:id="rId3"/>
    <p:sldId id="259" r:id="rId4"/>
    <p:sldId id="261" r:id="rId5"/>
    <p:sldId id="263" r:id="rId6"/>
    <p:sldId id="265" r:id="rId7"/>
    <p:sldId id="267" r:id="rId8"/>
    <p:sldId id="269" r:id="rId9"/>
    <p:sldId id="270" r:id="rId10"/>
    <p:sldId id="274" r:id="rId1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76" d="100"/>
          <a:sy n="76" d="100"/>
        </p:scale>
        <p:origin x="-1206" y="1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4061D23-DFC5-4106-B675-2ADE5B274BC0}" type="datetimeFigureOut">
              <a:rPr lang="en-US" smtClean="0"/>
              <a:t>5/3/2021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C4FA522-B002-4C30-85E3-A06E650907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72958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ight Triangle 6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 7"/>
          <p:cNvSpPr/>
          <p:nvPr/>
        </p:nvSpPr>
        <p:spPr>
          <a:xfrm>
            <a:off x="-2380" y="-925"/>
            <a:ext cx="9146380" cy="6858925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2002901">
                <a:moveTo>
                  <a:pt x="0" y="2002901"/>
                </a:moveTo>
                <a:lnTo>
                  <a:pt x="2836585" y="0"/>
                </a:lnTo>
                <a:lnTo>
                  <a:pt x="3352800" y="270"/>
                </a:lnTo>
                <a:lnTo>
                  <a:pt x="3352800" y="2002901"/>
                </a:lnTo>
                <a:lnTo>
                  <a:pt x="0" y="2002901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 rot="19140000">
            <a:off x="817112" y="1730403"/>
            <a:ext cx="5648623" cy="1204306"/>
          </a:xfrm>
        </p:spPr>
        <p:txBody>
          <a:bodyPr bIns="9144"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 rot="19140000">
            <a:off x="1212277" y="2470925"/>
            <a:ext cx="6511131" cy="329259"/>
          </a:xfrm>
        </p:spPr>
        <p:txBody>
          <a:bodyPr tIns="9144">
            <a:normAutofit/>
          </a:bodyPr>
          <a:lstStyle>
            <a:lvl1pPr marL="0" indent="0" algn="l">
              <a:buNone/>
              <a:defRPr kumimoji="0" lang="en-US" sz="1400" b="0" i="0" u="none" strike="noStrike" kern="1200" cap="all" spc="40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j-ea"/>
                <a:cs typeface="Tunga" pitchFamily="2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01E26A-02A7-4EEC-9E7B-15350AF17155}" type="datetime3">
              <a:rPr lang="en-US" smtClean="0"/>
              <a:t>3 May 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smtClean="0"/>
              <a:t>دکتر محمد   ناصری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B20AD5-B6B5-4254-AC8C-6D3AAD94D96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7B0221-D7E6-4A39-91B3-83EA9E49A182}" type="datetime3">
              <a:rPr lang="en-US" smtClean="0"/>
              <a:t>3 May 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smtClean="0"/>
              <a:t>دکتر محمد   ناصری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B20AD5-B6B5-4254-AC8C-6D3AAD94D96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4678362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4678362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9BD194-D580-46C9-B7E3-73751AA9E2E2}" type="datetime3">
              <a:rPr lang="en-US" smtClean="0"/>
              <a:t>3 May 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smtClean="0"/>
              <a:t>دکتر محمد   ناصری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B20AD5-B6B5-4254-AC8C-6D3AAD94D96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65588-33F0-4678-AC62-5CF9829CA8B8}" type="datetime3">
              <a:rPr lang="en-US" smtClean="0"/>
              <a:t>3 May 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smtClean="0"/>
              <a:t>دکتر محمد   ناصری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B20AD5-B6B5-4254-AC8C-6D3AAD94D96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7"/>
          <p:cNvSpPr/>
          <p:nvPr/>
        </p:nvSpPr>
        <p:spPr>
          <a:xfrm>
            <a:off x="-2380" y="-925"/>
            <a:ext cx="9146380" cy="6858925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2002901">
                <a:moveTo>
                  <a:pt x="0" y="2002901"/>
                </a:moveTo>
                <a:lnTo>
                  <a:pt x="2836585" y="0"/>
                </a:lnTo>
                <a:lnTo>
                  <a:pt x="3352800" y="270"/>
                </a:lnTo>
                <a:lnTo>
                  <a:pt x="3352800" y="2002901"/>
                </a:lnTo>
                <a:lnTo>
                  <a:pt x="0" y="200290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ight Triangle 6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819399" y="1726737"/>
            <a:ext cx="5650992" cy="1207509"/>
          </a:xfrm>
        </p:spPr>
        <p:txBody>
          <a:bodyPr bIns="9144" anchor="b"/>
          <a:lstStyle>
            <a:lvl1pPr algn="l">
              <a:defRPr kumimoji="0" lang="en-US" sz="3200" b="0" i="0" u="none" strike="noStrike" kern="1200" cap="all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 rot="19140000">
            <a:off x="1216152" y="2468304"/>
            <a:ext cx="6510528" cy="329184"/>
          </a:xfrm>
        </p:spPr>
        <p:txBody>
          <a:bodyPr anchor="t">
            <a:normAutofit/>
          </a:bodyPr>
          <a:lstStyle>
            <a:lvl1pPr marL="0" indent="0">
              <a:buNone/>
              <a:defRPr kumimoji="0" lang="en-US" sz="1400" b="0" i="0" u="none" strike="noStrike" kern="1200" cap="all" spc="40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EAC741-6AC2-485D-8A1B-24B38CC0ADB7}" type="datetime3">
              <a:rPr lang="en-US" smtClean="0"/>
              <a:t>3 May 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smtClean="0"/>
              <a:t>دکتر محمد   ناصری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B20AD5-B6B5-4254-AC8C-6D3AAD94D96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22960" y="1097280"/>
            <a:ext cx="3200400" cy="371246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00016" y="1097280"/>
            <a:ext cx="3200400" cy="371246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003536-90F5-4F63-902C-428F87AE1710}" type="datetime3">
              <a:rPr lang="en-US" smtClean="0"/>
              <a:t>3 May 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smtClean="0"/>
              <a:t>دکتر محمد   ناصری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B20AD5-B6B5-4254-AC8C-6D3AAD94D963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097280"/>
            <a:ext cx="3200400" cy="548640"/>
          </a:xfrm>
        </p:spPr>
        <p:txBody>
          <a:bodyPr anchor="b">
            <a:normAutofit/>
          </a:bodyPr>
          <a:lstStyle>
            <a:lvl1pPr marL="0" indent="0">
              <a:buNone/>
              <a:defRPr lang="en-US" sz="1400" b="0" kern="1200" cap="all" spc="400" baseline="0" dirty="0" smtClean="0">
                <a:solidFill>
                  <a:schemeClr val="tx1"/>
                </a:solidFill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19150" y="1701848"/>
            <a:ext cx="3200400" cy="310896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00016" y="1097280"/>
            <a:ext cx="3200400" cy="548640"/>
          </a:xfrm>
        </p:spPr>
        <p:txBody>
          <a:bodyPr anchor="b">
            <a:normAutofit/>
          </a:bodyPr>
          <a:lstStyle>
            <a:lvl1pPr marL="0" indent="0">
              <a:buNone/>
              <a:defRPr lang="en-US" sz="1400" b="0" kern="1200" cap="all" spc="400" baseline="0" dirty="0" smtClean="0">
                <a:solidFill>
                  <a:schemeClr val="tx1"/>
                </a:solidFill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00016" y="1701848"/>
            <a:ext cx="3200400" cy="310896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0EFD22-A32A-4FDE-8045-1B9E4C6943E9}" type="datetime3">
              <a:rPr lang="en-US" smtClean="0"/>
              <a:t>3 May 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smtClean="0"/>
              <a:t>دکتر محمد   ناصری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B20AD5-B6B5-4254-AC8C-6D3AAD94D96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30BFD1-8258-4355-A7B1-EEB1360B4509}" type="datetime3">
              <a:rPr lang="en-US" smtClean="0"/>
              <a:t>3 May 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smtClean="0"/>
              <a:t>دکتر محمد   ناصری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B20AD5-B6B5-4254-AC8C-6D3AAD94D96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CC4AEB-D6C3-46E7-A517-581147F22BFC}" type="datetime3">
              <a:rPr lang="en-US" smtClean="0"/>
              <a:t>3 May 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smtClean="0"/>
              <a:t>دکتر محمد   ناصری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B20AD5-B6B5-4254-AC8C-6D3AAD94D96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ight Triangle 16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ight Triangle 17"/>
          <p:cNvSpPr/>
          <p:nvPr/>
        </p:nvSpPr>
        <p:spPr>
          <a:xfrm rot="5400000">
            <a:off x="433389" y="-433387"/>
            <a:ext cx="6858000" cy="7724778"/>
          </a:xfrm>
          <a:prstGeom prst="rtTriangle">
            <a:avLst/>
          </a:pr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784930" y="1576103"/>
            <a:ext cx="5212080" cy="1089427"/>
          </a:xfrm>
        </p:spPr>
        <p:txBody>
          <a:bodyPr bIns="0" anchor="b"/>
          <a:lstStyle>
            <a:lvl1pPr algn="l">
              <a:defRPr kumimoji="0" lang="en-US" sz="2800" b="0" i="0" u="none" strike="noStrike" kern="1200" cap="all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49552" y="2618912"/>
            <a:ext cx="3807779" cy="332468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19140000">
            <a:off x="1297954" y="2253385"/>
            <a:ext cx="5794760" cy="623314"/>
          </a:xfrm>
        </p:spPr>
        <p:txBody>
          <a:bodyPr>
            <a:normAutofit/>
          </a:bodyPr>
          <a:lstStyle>
            <a:lvl1pPr marL="0" indent="0">
              <a:buNone/>
              <a:defRPr lang="en-US" sz="1400" b="1" kern="1200" dirty="0" smtClean="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024D2D-B99D-480B-91E4-668D69BB6486}" type="datetime3">
              <a:rPr lang="en-US" smtClean="0"/>
              <a:t>3 May 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a-IR" smtClean="0"/>
              <a:t>دکتر محمد   ناصری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ln>
            <a:solidFill>
              <a:schemeClr val="tx2"/>
            </a:solidFill>
          </a:ln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56B20AD5-B6B5-4254-AC8C-6D3AAD94D96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0"/>
          <p:cNvSpPr>
            <a:spLocks noGrp="1"/>
          </p:cNvSpPr>
          <p:nvPr>
            <p:ph type="pic" sz="quarter" idx="14"/>
          </p:nvPr>
        </p:nvSpPr>
        <p:spPr>
          <a:xfrm>
            <a:off x="2028825" y="0"/>
            <a:ext cx="7115175" cy="6858000"/>
          </a:xfrm>
          <a:custGeom>
            <a:avLst/>
            <a:gdLst>
              <a:gd name="connsiteX0" fmla="*/ 0 w 7104888"/>
              <a:gd name="connsiteY0" fmla="*/ 0 h 6858000"/>
              <a:gd name="connsiteX1" fmla="*/ 7104888 w 7104888"/>
              <a:gd name="connsiteY1" fmla="*/ 0 h 6858000"/>
              <a:gd name="connsiteX2" fmla="*/ 7104888 w 7104888"/>
              <a:gd name="connsiteY2" fmla="*/ 6858000 h 6858000"/>
              <a:gd name="connsiteX3" fmla="*/ 0 w 7104888"/>
              <a:gd name="connsiteY3" fmla="*/ 6858000 h 6858000"/>
              <a:gd name="connsiteX4" fmla="*/ 0 w 7104888"/>
              <a:gd name="connsiteY4" fmla="*/ 0 h 6858000"/>
              <a:gd name="connsiteX0" fmla="*/ 0 w 7104888"/>
              <a:gd name="connsiteY0" fmla="*/ 0 h 6858000"/>
              <a:gd name="connsiteX1" fmla="*/ 5695188 w 7104888"/>
              <a:gd name="connsiteY1" fmla="*/ 0 h 6858000"/>
              <a:gd name="connsiteX2" fmla="*/ 7104888 w 7104888"/>
              <a:gd name="connsiteY2" fmla="*/ 0 h 6858000"/>
              <a:gd name="connsiteX3" fmla="*/ 7104888 w 7104888"/>
              <a:gd name="connsiteY3" fmla="*/ 6858000 h 6858000"/>
              <a:gd name="connsiteX4" fmla="*/ 0 w 7104888"/>
              <a:gd name="connsiteY4" fmla="*/ 6858000 h 6858000"/>
              <a:gd name="connsiteX5" fmla="*/ 0 w 7104888"/>
              <a:gd name="connsiteY5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0287 w 7115175"/>
              <a:gd name="connsiteY4" fmla="*/ 6858000 h 6858000"/>
              <a:gd name="connsiteX5" fmla="*/ 0 w 7115175"/>
              <a:gd name="connsiteY5" fmla="*/ 5048250 h 6858000"/>
              <a:gd name="connsiteX6" fmla="*/ 10287 w 7115175"/>
              <a:gd name="connsiteY6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10287 w 7115175"/>
              <a:gd name="connsiteY5" fmla="*/ 6858000 h 6858000"/>
              <a:gd name="connsiteX6" fmla="*/ 0 w 7115175"/>
              <a:gd name="connsiteY6" fmla="*/ 5048250 h 6858000"/>
              <a:gd name="connsiteX7" fmla="*/ 10287 w 7115175"/>
              <a:gd name="connsiteY7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0 w 7115175"/>
              <a:gd name="connsiteY5" fmla="*/ 5048250 h 6858000"/>
              <a:gd name="connsiteX6" fmla="*/ 10287 w 7115175"/>
              <a:gd name="connsiteY6" fmla="*/ 0 h 6858000"/>
              <a:gd name="connsiteX0" fmla="*/ 0 w 7115175"/>
              <a:gd name="connsiteY0" fmla="*/ 504825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0 w 7115175"/>
              <a:gd name="connsiteY5" fmla="*/ 504825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115175" h="6858000">
                <a:moveTo>
                  <a:pt x="0" y="5048250"/>
                </a:moveTo>
                <a:lnTo>
                  <a:pt x="5705475" y="0"/>
                </a:lnTo>
                <a:lnTo>
                  <a:pt x="7115175" y="0"/>
                </a:lnTo>
                <a:lnTo>
                  <a:pt x="7115175" y="6858000"/>
                </a:lnTo>
                <a:lnTo>
                  <a:pt x="1533526" y="6848475"/>
                </a:lnTo>
                <a:lnTo>
                  <a:pt x="0" y="5048250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</p:spPr>
        <p:txBody>
          <a:bodyPr rIns="182880" anchor="ctr"/>
          <a:lstStyle>
            <a:lvl1pPr algn="r">
              <a:defRPr/>
            </a:lvl1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9" name="Right Triangle 8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 9"/>
          <p:cNvSpPr/>
          <p:nvPr/>
        </p:nvSpPr>
        <p:spPr>
          <a:xfrm>
            <a:off x="0" y="5048250"/>
            <a:ext cx="3571875" cy="1809750"/>
          </a:xfrm>
          <a:custGeom>
            <a:avLst/>
            <a:gdLst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3571875 w 3571875"/>
              <a:gd name="connsiteY2" fmla="*/ 4210050 h 4210050"/>
              <a:gd name="connsiteX3" fmla="*/ 0 w 3571875"/>
              <a:gd name="connsiteY3" fmla="*/ 4210050 h 4210050"/>
              <a:gd name="connsiteX0" fmla="*/ 0 w 3571875"/>
              <a:gd name="connsiteY0" fmla="*/ 1809750 h 1809750"/>
              <a:gd name="connsiteX1" fmla="*/ 1895475 w 3571875"/>
              <a:gd name="connsiteY1" fmla="*/ 0 h 1809750"/>
              <a:gd name="connsiteX2" fmla="*/ 3571875 w 3571875"/>
              <a:gd name="connsiteY2" fmla="*/ 1809750 h 1809750"/>
              <a:gd name="connsiteX3" fmla="*/ 0 w 3571875"/>
              <a:gd name="connsiteY3" fmla="*/ 1809750 h 1809750"/>
              <a:gd name="connsiteX0" fmla="*/ 0 w 3571875"/>
              <a:gd name="connsiteY0" fmla="*/ 1809750 h 1809750"/>
              <a:gd name="connsiteX1" fmla="*/ 2038350 w 3571875"/>
              <a:gd name="connsiteY1" fmla="*/ 0 h 1809750"/>
              <a:gd name="connsiteX2" fmla="*/ 3571875 w 3571875"/>
              <a:gd name="connsiteY2" fmla="*/ 1809750 h 1809750"/>
              <a:gd name="connsiteX3" fmla="*/ 0 w 3571875"/>
              <a:gd name="connsiteY3" fmla="*/ 1809750 h 18097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571875" h="1809750">
                <a:moveTo>
                  <a:pt x="0" y="1809750"/>
                </a:moveTo>
                <a:lnTo>
                  <a:pt x="2038350" y="0"/>
                </a:lnTo>
                <a:lnTo>
                  <a:pt x="3571875" y="1809750"/>
                </a:lnTo>
                <a:lnTo>
                  <a:pt x="0" y="1809750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671197" y="1717501"/>
            <a:ext cx="5486400" cy="867444"/>
          </a:xfrm>
        </p:spPr>
        <p:txBody>
          <a:bodyPr anchor="b"/>
          <a:lstStyle>
            <a:lvl1pPr algn="l">
              <a:defRPr sz="2800" b="0">
                <a:latin typeface="+mj-lt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19140000">
            <a:off x="1143479" y="2180529"/>
            <a:ext cx="6096545" cy="740664"/>
          </a:xfrm>
        </p:spPr>
        <p:txBody>
          <a:bodyPr/>
          <a:lstStyle>
            <a:lvl1pPr marL="0" indent="0">
              <a:buNone/>
              <a:defRPr sz="14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5A6173-0D71-4694-B273-9FEE3D628004}" type="datetime3">
              <a:rPr lang="en-US" smtClean="0"/>
              <a:t>3 May 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smtClean="0"/>
              <a:t>دکتر محمد   ناصری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B20AD5-B6B5-4254-AC8C-6D3AAD94D96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/>
          <p:nvPr/>
        </p:nvSpPr>
        <p:spPr>
          <a:xfrm>
            <a:off x="-2382" y="5050633"/>
            <a:ext cx="3574257" cy="1807368"/>
          </a:xfrm>
          <a:custGeom>
            <a:avLst/>
            <a:gdLst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3571875 w 3571875"/>
              <a:gd name="connsiteY2" fmla="*/ 4210050 h 4210050"/>
              <a:gd name="connsiteX3" fmla="*/ 0 w 3571875"/>
              <a:gd name="connsiteY3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88394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205038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281238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76450 w 3571875"/>
              <a:gd name="connsiteY2" fmla="*/ 2274094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245519 w 3571875"/>
              <a:gd name="connsiteY2" fmla="*/ 2405063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38350 w 3571875"/>
              <a:gd name="connsiteY2" fmla="*/ 2405063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2433637 h 2433637"/>
              <a:gd name="connsiteX1" fmla="*/ 257175 w 3571875"/>
              <a:gd name="connsiteY1" fmla="*/ 0 h 2433637"/>
              <a:gd name="connsiteX2" fmla="*/ 2038350 w 3571875"/>
              <a:gd name="connsiteY2" fmla="*/ 628650 h 2433637"/>
              <a:gd name="connsiteX3" fmla="*/ 3571875 w 3571875"/>
              <a:gd name="connsiteY3" fmla="*/ 2433637 h 2433637"/>
              <a:gd name="connsiteX4" fmla="*/ 0 w 3571875"/>
              <a:gd name="connsiteY4" fmla="*/ 2433637 h 2433637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0732 w 3574257"/>
              <a:gd name="connsiteY2" fmla="*/ 238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924051 w 3574257"/>
              <a:gd name="connsiteY2" fmla="*/ 30718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9749 h 1809749"/>
              <a:gd name="connsiteX1" fmla="*/ 0 w 3574257"/>
              <a:gd name="connsiteY1" fmla="*/ 2381 h 1809749"/>
              <a:gd name="connsiteX2" fmla="*/ 2038351 w 3574257"/>
              <a:gd name="connsiteY2" fmla="*/ 0 h 1809749"/>
              <a:gd name="connsiteX3" fmla="*/ 3574257 w 3574257"/>
              <a:gd name="connsiteY3" fmla="*/ 1809749 h 1809749"/>
              <a:gd name="connsiteX4" fmla="*/ 2382 w 3574257"/>
              <a:gd name="connsiteY4" fmla="*/ 1809749 h 1809749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640682 w 3574257"/>
              <a:gd name="connsiteY2" fmla="*/ 450057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9749 h 1809749"/>
              <a:gd name="connsiteX1" fmla="*/ 0 w 3574257"/>
              <a:gd name="connsiteY1" fmla="*/ 2381 h 1809749"/>
              <a:gd name="connsiteX2" fmla="*/ 2038351 w 3574257"/>
              <a:gd name="connsiteY2" fmla="*/ 0 h 1809749"/>
              <a:gd name="connsiteX3" fmla="*/ 3574257 w 3574257"/>
              <a:gd name="connsiteY3" fmla="*/ 1809749 h 1809749"/>
              <a:gd name="connsiteX4" fmla="*/ 2382 w 3574257"/>
              <a:gd name="connsiteY4" fmla="*/ 1809749 h 1809749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657351 w 3574257"/>
              <a:gd name="connsiteY2" fmla="*/ 23098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0732 w 3574257"/>
              <a:gd name="connsiteY2" fmla="*/ 238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774032 w 3574257"/>
              <a:gd name="connsiteY2" fmla="*/ 161925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969294 w 3574257"/>
              <a:gd name="connsiteY2" fmla="*/ 2143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819275 w 3574257"/>
              <a:gd name="connsiteY2" fmla="*/ 200026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5494 w 3574257"/>
              <a:gd name="connsiteY2" fmla="*/ 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574257" h="1807368">
                <a:moveTo>
                  <a:pt x="2382" y="1807368"/>
                </a:moveTo>
                <a:lnTo>
                  <a:pt x="0" y="0"/>
                </a:lnTo>
                <a:lnTo>
                  <a:pt x="2045494" y="1"/>
                </a:lnTo>
                <a:lnTo>
                  <a:pt x="3574257" y="1807368"/>
                </a:lnTo>
                <a:lnTo>
                  <a:pt x="2382" y="180736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 7"/>
          <p:cNvSpPr/>
          <p:nvPr/>
        </p:nvSpPr>
        <p:spPr>
          <a:xfrm>
            <a:off x="-2380" y="5051292"/>
            <a:ext cx="9146380" cy="1806709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  <a:gd name="connsiteX0" fmla="*/ 0 w 3352800"/>
              <a:gd name="connsiteY0" fmla="*/ 2002631 h 2002631"/>
              <a:gd name="connsiteX1" fmla="*/ 754045 w 3352800"/>
              <a:gd name="connsiteY1" fmla="*/ 146832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534305 h 534305"/>
              <a:gd name="connsiteX1" fmla="*/ 754045 w 3352800"/>
              <a:gd name="connsiteY1" fmla="*/ 0 h 534305"/>
              <a:gd name="connsiteX2" fmla="*/ 3352800 w 3352800"/>
              <a:gd name="connsiteY2" fmla="*/ 7687 h 534305"/>
              <a:gd name="connsiteX3" fmla="*/ 3352800 w 3352800"/>
              <a:gd name="connsiteY3" fmla="*/ 534305 h 534305"/>
              <a:gd name="connsiteX4" fmla="*/ 0 w 3352800"/>
              <a:gd name="connsiteY4" fmla="*/ 534305 h 534305"/>
              <a:gd name="connsiteX0" fmla="*/ 0 w 3352800"/>
              <a:gd name="connsiteY0" fmla="*/ 534305 h 534305"/>
              <a:gd name="connsiteX1" fmla="*/ 754045 w 3352800"/>
              <a:gd name="connsiteY1" fmla="*/ 0 h 534305"/>
              <a:gd name="connsiteX2" fmla="*/ 3352800 w 3352800"/>
              <a:gd name="connsiteY2" fmla="*/ 7687 h 534305"/>
              <a:gd name="connsiteX3" fmla="*/ 3352800 w 3352800"/>
              <a:gd name="connsiteY3" fmla="*/ 534305 h 534305"/>
              <a:gd name="connsiteX4" fmla="*/ 0 w 3352800"/>
              <a:gd name="connsiteY4" fmla="*/ 534305 h 534305"/>
              <a:gd name="connsiteX0" fmla="*/ 0 w 3352800"/>
              <a:gd name="connsiteY0" fmla="*/ 526618 h 526618"/>
              <a:gd name="connsiteX1" fmla="*/ 980611 w 3352800"/>
              <a:gd name="connsiteY1" fmla="*/ 93681 h 526618"/>
              <a:gd name="connsiteX2" fmla="*/ 3352800 w 3352800"/>
              <a:gd name="connsiteY2" fmla="*/ 0 h 526618"/>
              <a:gd name="connsiteX3" fmla="*/ 3352800 w 3352800"/>
              <a:gd name="connsiteY3" fmla="*/ 526618 h 526618"/>
              <a:gd name="connsiteX4" fmla="*/ 0 w 3352800"/>
              <a:gd name="connsiteY4" fmla="*/ 526618 h 526618"/>
              <a:gd name="connsiteX0" fmla="*/ 0 w 3352800"/>
              <a:gd name="connsiteY0" fmla="*/ 526888 h 526888"/>
              <a:gd name="connsiteX1" fmla="*/ 744735 w 3352800"/>
              <a:gd name="connsiteY1" fmla="*/ 0 h 526888"/>
              <a:gd name="connsiteX2" fmla="*/ 3352800 w 3352800"/>
              <a:gd name="connsiteY2" fmla="*/ 270 h 526888"/>
              <a:gd name="connsiteX3" fmla="*/ 3352800 w 3352800"/>
              <a:gd name="connsiteY3" fmla="*/ 526888 h 526888"/>
              <a:gd name="connsiteX4" fmla="*/ 0 w 3352800"/>
              <a:gd name="connsiteY4" fmla="*/ 526888 h 526888"/>
              <a:gd name="connsiteX0" fmla="*/ 0 w 3352800"/>
              <a:gd name="connsiteY0" fmla="*/ 526618 h 526618"/>
              <a:gd name="connsiteX1" fmla="*/ 811948 w 3352800"/>
              <a:gd name="connsiteY1" fmla="*/ 60921 h 526618"/>
              <a:gd name="connsiteX2" fmla="*/ 3352800 w 3352800"/>
              <a:gd name="connsiteY2" fmla="*/ 0 h 526618"/>
              <a:gd name="connsiteX3" fmla="*/ 3352800 w 3352800"/>
              <a:gd name="connsiteY3" fmla="*/ 526618 h 526618"/>
              <a:gd name="connsiteX4" fmla="*/ 0 w 3352800"/>
              <a:gd name="connsiteY4" fmla="*/ 526618 h 526618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352800 w 3352800"/>
              <a:gd name="connsiteY2" fmla="*/ 966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241069 w 3352800"/>
              <a:gd name="connsiteY2" fmla="*/ 94144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352800 w 3352800"/>
              <a:gd name="connsiteY2" fmla="*/ 271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313 h 527313"/>
              <a:gd name="connsiteX1" fmla="*/ 900984 w 3352800"/>
              <a:gd name="connsiteY1" fmla="*/ 97774 h 527313"/>
              <a:gd name="connsiteX2" fmla="*/ 3352800 w 3352800"/>
              <a:gd name="connsiteY2" fmla="*/ 0 h 527313"/>
              <a:gd name="connsiteX3" fmla="*/ 3352800 w 3352800"/>
              <a:gd name="connsiteY3" fmla="*/ 527313 h 527313"/>
              <a:gd name="connsiteX4" fmla="*/ 0 w 3352800"/>
              <a:gd name="connsiteY4" fmla="*/ 527313 h 527313"/>
              <a:gd name="connsiteX0" fmla="*/ 0 w 3352800"/>
              <a:gd name="connsiteY0" fmla="*/ 527584 h 527584"/>
              <a:gd name="connsiteX1" fmla="*/ 748227 w 3352800"/>
              <a:gd name="connsiteY1" fmla="*/ 0 h 527584"/>
              <a:gd name="connsiteX2" fmla="*/ 3352800 w 3352800"/>
              <a:gd name="connsiteY2" fmla="*/ 271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527584">
                <a:moveTo>
                  <a:pt x="0" y="527584"/>
                </a:moveTo>
                <a:lnTo>
                  <a:pt x="748227" y="0"/>
                </a:lnTo>
                <a:lnTo>
                  <a:pt x="3352800" y="271"/>
                </a:lnTo>
                <a:lnTo>
                  <a:pt x="3352800" y="527584"/>
                </a:lnTo>
                <a:lnTo>
                  <a:pt x="0" y="527584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22960" y="365760"/>
            <a:ext cx="7520940" cy="54864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100628"/>
            <a:ext cx="7520940" cy="357984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9140000">
            <a:off x="201168" y="5870448"/>
            <a:ext cx="2176272" cy="2011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FFFFF"/>
                </a:solidFill>
              </a:defRPr>
            </a:lvl1pPr>
          </a:lstStyle>
          <a:p>
            <a:fld id="{43441639-5E11-4BE3-AA82-8A929212EF40}" type="datetime3">
              <a:rPr lang="en-US" smtClean="0"/>
              <a:t>3 May 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517514" y="6285122"/>
            <a:ext cx="4724400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spc="200" baseline="0">
                <a:solidFill>
                  <a:srgbClr val="FFFFFF"/>
                </a:solidFill>
              </a:defRPr>
            </a:lvl1pPr>
          </a:lstStyle>
          <a:p>
            <a:r>
              <a:rPr lang="fa-IR" smtClean="0"/>
              <a:t>دکتر محمد   ناصری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401038" y="6170822"/>
            <a:ext cx="502920" cy="502920"/>
          </a:xfrm>
          <a:prstGeom prst="ellipse">
            <a:avLst/>
          </a:prstGeom>
          <a:ln w="19050">
            <a:solidFill>
              <a:srgbClr val="FFFFFF"/>
            </a:solidFill>
          </a:ln>
        </p:spPr>
        <p:txBody>
          <a:bodyPr vert="horz" lIns="9144" tIns="9144" rIns="9144" bIns="9144" rtlCol="0" anchor="ctr">
            <a:normAutofit/>
          </a:bodyPr>
          <a:lstStyle>
            <a:lvl1pPr algn="ctr">
              <a:defRPr sz="1650">
                <a:solidFill>
                  <a:srgbClr val="FFFFFF"/>
                </a:solidFill>
              </a:defRPr>
            </a:lvl1pPr>
          </a:lstStyle>
          <a:p>
            <a:fld id="{56B20AD5-B6B5-4254-AC8C-6D3AAD94D963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hf hdr="0"/>
  <p:txStyles>
    <p:titleStyle>
      <a:lvl1pPr algn="l" defTabSz="914400" rtl="0" eaLnBrk="1" latinLnBrk="0" hangingPunct="1">
        <a:spcBef>
          <a:spcPct val="0"/>
        </a:spcBef>
        <a:buNone/>
        <a:defRPr sz="28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ts val="800"/>
        </a:spcBef>
        <a:buFont typeface="Arial" pitchFamily="34" charset="0"/>
        <a:buNone/>
        <a:defRPr sz="1600" b="1" kern="1200">
          <a:solidFill>
            <a:schemeClr val="tx1"/>
          </a:solidFill>
          <a:latin typeface="+mn-lt"/>
          <a:ea typeface="+mn-ea"/>
          <a:cs typeface="+mn-cs"/>
        </a:defRPr>
      </a:lvl1pPr>
      <a:lvl2pPr marL="173736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402336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630936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859536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097280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353312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581912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792224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e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hyperlink" Target="http://www.google.com/imgres?imgurl=http://www.ohmdkids.org/flvarnish/images/Mod4_3_FluorideVarnish2.jpg&amp;imgrefurl=http://www.ohmdkids.org/flvarnish/mod4_3_1step7.html&amp;usg=__9cLUkNdSv0UUO8x7hUF4kzEDxjE=&amp;h=164&amp;w=228&amp;sz=9&amp;hl=en&amp;start=74&amp;zoom=1&amp;um=1&amp;itbs=1&amp;tbnid=Wleq9bx4US8c9M:&amp;tbnh=78&amp;tbnw=108&amp;prev=/images?q=varnish+fluoride&amp;start=60&amp;um=1&amp;hl=en&amp;sa=N&amp;ndsp=20&amp;tbs=isch:1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jpeg"/><Relationship Id="rId4" Type="http://schemas.openxmlformats.org/officeDocument/2006/relationships/hyperlink" Target="http://www.google.com/imgres?imgurl=http://marketplace.dentalproductsreport.com/community/UserFiles/Ad-Photo-3681-1.jpg?id=20101105202249&amp;imgrefurl=http://marketplace.dentalproductsreport.com/community/displayAd.asp?id=3681&amp;usg=__f8RJ2LJJas5Nhqt-ey_-nsN5LsE=&amp;h=300&amp;w=300&amp;sz=11&amp;hl=en&amp;start=30&amp;zoom=1&amp;um=1&amp;itbs=1&amp;tbnid=Nhj-nvD-gNm5oM:&amp;tbnh=116&amp;tbnw=116&amp;prev=/images?q=varnish+fluoride&amp;start=20&amp;um=1&amp;hl=en&amp;sa=N&amp;ndsp=20&amp;tbs=isch:1" TargetMode="Externa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1600" y="304800"/>
            <a:ext cx="6781800" cy="480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AAA1E7-D505-4FA4-8918-EBC9484D9805}" type="datetime3">
              <a:rPr lang="en-US" smtClean="0"/>
              <a:t>3 May 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smtClean="0"/>
              <a:t>دکتر محمد   ناصری</a:t>
            </a:r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B20AD5-B6B5-4254-AC8C-6D3AAD94D963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91185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476672"/>
            <a:ext cx="7776864" cy="1866512"/>
          </a:xfrm>
        </p:spPr>
        <p:txBody>
          <a:bodyPr/>
          <a:lstStyle/>
          <a:p>
            <a:pPr algn="ctr"/>
            <a:r>
              <a:rPr lang="fa-IR" sz="6000" dirty="0" smtClean="0">
                <a:cs typeface="B Titr" pitchFamily="2" charset="-78"/>
              </a:rPr>
              <a:t>پایان</a:t>
            </a:r>
            <a:br>
              <a:rPr lang="fa-IR" sz="6000" dirty="0" smtClean="0">
                <a:cs typeface="B Titr" pitchFamily="2" charset="-78"/>
              </a:rPr>
            </a:b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132856"/>
            <a:ext cx="7772400" cy="208152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390886-F0D9-490C-9A01-0DF5157F11DF}" type="datetime3">
              <a:rPr lang="en-US" smtClean="0"/>
              <a:t>3 May 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smtClean="0"/>
              <a:t>دکتر محمد   ناصری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09CA7B-BC9C-426D-B98D-57745C9921BD}" type="slidenum">
              <a:rPr lang="en-US" smtClean="0"/>
              <a:pPr/>
              <a:t>10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1259632" y="1484784"/>
            <a:ext cx="5580112" cy="40626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None/>
            </a:pPr>
            <a:endParaRPr lang="fa-IR" dirty="0" smtClean="0"/>
          </a:p>
          <a:p>
            <a:pPr algn="ctr">
              <a:buNone/>
            </a:pPr>
            <a:endParaRPr lang="fa-IR" dirty="0" smtClean="0"/>
          </a:p>
          <a:p>
            <a:pPr algn="ctr">
              <a:buNone/>
            </a:pPr>
            <a:endParaRPr lang="fa-IR" dirty="0" smtClean="0"/>
          </a:p>
          <a:p>
            <a:pPr algn="ctr">
              <a:buNone/>
            </a:pPr>
            <a:endParaRPr lang="fa-IR" dirty="0" smtClean="0"/>
          </a:p>
          <a:p>
            <a:pPr algn="ctr">
              <a:buNone/>
            </a:pPr>
            <a:endParaRPr lang="fa-IR" dirty="0" smtClean="0"/>
          </a:p>
          <a:p>
            <a:pPr algn="ctr">
              <a:buNone/>
            </a:pPr>
            <a:r>
              <a:rPr lang="fa-IR" sz="4400" b="1" dirty="0" smtClean="0">
                <a:solidFill>
                  <a:srgbClr val="7030A0"/>
                </a:solidFill>
                <a:cs typeface="B Titr" pitchFamily="2" charset="-78"/>
              </a:rPr>
              <a:t>تشکر از توجه و عنایت شما</a:t>
            </a:r>
          </a:p>
          <a:p>
            <a:pPr algn="ctr">
              <a:buNone/>
            </a:pPr>
            <a:endParaRPr lang="fa-IR" sz="4400" b="1" dirty="0" smtClean="0">
              <a:solidFill>
                <a:srgbClr val="7030A0"/>
              </a:solidFill>
              <a:cs typeface="B Titr" pitchFamily="2" charset="-78"/>
            </a:endParaRPr>
          </a:p>
          <a:p>
            <a:pPr algn="ctr">
              <a:buNone/>
            </a:pPr>
            <a:r>
              <a:rPr lang="fa-IR" sz="4400" b="1" dirty="0" smtClean="0">
                <a:solidFill>
                  <a:srgbClr val="92D050"/>
                </a:solidFill>
                <a:cs typeface="B Titr" pitchFamily="2" charset="-78"/>
              </a:rPr>
              <a:t>دکتر محمد       ناصری</a:t>
            </a:r>
          </a:p>
          <a:p>
            <a:pPr algn="ctr">
              <a:buNone/>
            </a:pPr>
            <a:endParaRPr lang="fa-IR" dirty="0" smtClean="0"/>
          </a:p>
          <a:p>
            <a:pPr algn="ctr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93761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320040"/>
            <a:ext cx="7239000" cy="1143000"/>
          </a:xfrm>
        </p:spPr>
        <p:txBody>
          <a:bodyPr/>
          <a:lstStyle/>
          <a:p>
            <a:pPr marL="838200" indent="-838200" algn="ctr" rtl="1" eaLnBrk="1" fontAlgn="auto" hangingPunct="1">
              <a:spcAft>
                <a:spcPts val="0"/>
              </a:spcAft>
              <a:defRPr/>
            </a:pPr>
            <a:r>
              <a:rPr lang="fa-IR" dirty="0" smtClean="0">
                <a:solidFill>
                  <a:srgbClr val="CC0000"/>
                </a:solidFill>
                <a:cs typeface="2  Titr" pitchFamily="2" charset="-78"/>
              </a:rPr>
              <a:t>فلورايد</a:t>
            </a:r>
            <a:endParaRPr lang="en-US" dirty="0" smtClean="0">
              <a:solidFill>
                <a:srgbClr val="CC0000"/>
              </a:solidFill>
              <a:cs typeface="2  Titr" pitchFamily="2" charset="-78"/>
            </a:endParaRPr>
          </a:p>
        </p:txBody>
      </p:sp>
      <p:sp>
        <p:nvSpPr>
          <p:cNvPr id="81923" name="Rectangle 3"/>
          <p:cNvSpPr>
            <a:spLocks noGrp="1" noChangeArrowheads="1"/>
          </p:cNvSpPr>
          <p:nvPr>
            <p:ph idx="1"/>
          </p:nvPr>
        </p:nvSpPr>
        <p:spPr>
          <a:xfrm>
            <a:off x="179388" y="1600200"/>
            <a:ext cx="7777162" cy="4525963"/>
          </a:xfrm>
        </p:spPr>
        <p:txBody>
          <a:bodyPr>
            <a:normAutofit/>
          </a:bodyPr>
          <a:lstStyle/>
          <a:p>
            <a:pPr algn="just" rtl="1" eaLnBrk="1" hangingPunct="1"/>
            <a:r>
              <a:rPr lang="fa-IR" altLang="en-US" sz="2000" dirty="0" smtClean="0">
                <a:cs typeface="2  Compset" pitchFamily="2" charset="-78"/>
              </a:rPr>
              <a:t>فلورايد يك ماده طبيعي است كه باعث افزايش مقاومت دندانها مي</a:t>
            </a:r>
            <a:r>
              <a:rPr lang="fa-IR" altLang="en-US" sz="2000" dirty="0" smtClean="0"/>
              <a:t>‌</a:t>
            </a:r>
            <a:r>
              <a:rPr lang="fa-IR" altLang="en-US" sz="2000" dirty="0" smtClean="0">
                <a:cs typeface="2  Compset" pitchFamily="2" charset="-78"/>
              </a:rPr>
              <a:t>شود. اين ماده معمولاً از راه آب آشاميدني و كمتر از آن با غذاهاي دريايي مثل ماهي و ميگو، چاي، بعضي ميوه</a:t>
            </a:r>
            <a:r>
              <a:rPr lang="fa-IR" altLang="en-US" sz="2000" dirty="0" smtClean="0"/>
              <a:t>‌</a:t>
            </a:r>
            <a:r>
              <a:rPr lang="fa-IR" altLang="en-US" sz="2000" dirty="0" smtClean="0">
                <a:cs typeface="2  Compset" pitchFamily="2" charset="-78"/>
              </a:rPr>
              <a:t>ها و... به بدن انسان مي</a:t>
            </a:r>
            <a:r>
              <a:rPr lang="fa-IR" altLang="en-US" sz="2000" dirty="0" smtClean="0"/>
              <a:t>‌</a:t>
            </a:r>
            <a:r>
              <a:rPr lang="fa-IR" altLang="en-US" sz="2000" dirty="0" smtClean="0">
                <a:cs typeface="2  Compset" pitchFamily="2" charset="-78"/>
              </a:rPr>
              <a:t>رسد. حداكثر فوايد حاصل از فلورايد تنها از طريق كاربرد چندين روش ( </a:t>
            </a:r>
            <a:r>
              <a:rPr lang="fa-IR" altLang="en-US" sz="2000" dirty="0" smtClean="0">
                <a:solidFill>
                  <a:srgbClr val="00B0F0"/>
                </a:solidFill>
                <a:cs typeface="2  Compset" pitchFamily="2" charset="-78"/>
              </a:rPr>
              <a:t>فلوراید تراپی،</a:t>
            </a:r>
            <a:r>
              <a:rPr lang="fa-IR" altLang="en-US" sz="2000" dirty="0" smtClean="0">
                <a:cs typeface="2  Compset" pitchFamily="2" charset="-78"/>
              </a:rPr>
              <a:t> </a:t>
            </a:r>
            <a:r>
              <a:rPr lang="fa-IR" altLang="en-US" sz="2000" dirty="0" smtClean="0">
                <a:solidFill>
                  <a:srgbClr val="3399FF"/>
                </a:solidFill>
                <a:cs typeface="2  Compset" pitchFamily="2" charset="-78"/>
              </a:rPr>
              <a:t>مصرف دهانشويه، آب فلورايددار، خمير</a:t>
            </a:r>
            <a:r>
              <a:rPr lang="fa-IR" altLang="en-US" sz="2000" dirty="0" smtClean="0">
                <a:cs typeface="2  Compset" pitchFamily="2" charset="-78"/>
              </a:rPr>
              <a:t> </a:t>
            </a:r>
            <a:r>
              <a:rPr lang="fa-IR" altLang="en-US" sz="2000" dirty="0" smtClean="0">
                <a:solidFill>
                  <a:srgbClr val="3399FF"/>
                </a:solidFill>
                <a:cs typeface="2  Compset" pitchFamily="2" charset="-78"/>
              </a:rPr>
              <a:t>دندان حاوي فلورايد و قرص و ...</a:t>
            </a:r>
            <a:r>
              <a:rPr lang="fa-IR" altLang="en-US" sz="2000" dirty="0" smtClean="0">
                <a:cs typeface="2  Compset" pitchFamily="2" charset="-78"/>
              </a:rPr>
              <a:t>) حاصل مي</a:t>
            </a:r>
            <a:r>
              <a:rPr lang="fa-IR" altLang="en-US" sz="2000" dirty="0" smtClean="0"/>
              <a:t>‌</a:t>
            </a:r>
            <a:r>
              <a:rPr lang="fa-IR" altLang="en-US" sz="2000" dirty="0" smtClean="0">
                <a:cs typeface="2  Compset" pitchFamily="2" charset="-78"/>
              </a:rPr>
              <a:t>شود.</a:t>
            </a:r>
          </a:p>
          <a:p>
            <a:pPr algn="just" rtl="1" eaLnBrk="1" hangingPunct="1"/>
            <a:endParaRPr lang="fa-IR" altLang="en-US" sz="2000" dirty="0" smtClean="0">
              <a:cs typeface="2  Compset" pitchFamily="2" charset="-78"/>
            </a:endParaRPr>
          </a:p>
          <a:p>
            <a:pPr algn="just" rtl="1" eaLnBrk="1" hangingPunct="1"/>
            <a:r>
              <a:rPr lang="fa-IR" altLang="en-US" sz="2000" dirty="0" smtClean="0">
                <a:cs typeface="2  Compset" pitchFamily="2" charset="-78"/>
              </a:rPr>
              <a:t>  ميزان مناسب فلورايد در آب آشاميدني </a:t>
            </a:r>
            <a:r>
              <a:rPr lang="fa-IR" altLang="en-US" sz="2000" dirty="0" smtClean="0">
                <a:solidFill>
                  <a:srgbClr val="3399FF"/>
                </a:solidFill>
                <a:cs typeface="2  Compset" pitchFamily="2" charset="-78"/>
              </a:rPr>
              <a:t>0/7 تا 1/2 </a:t>
            </a:r>
            <a:r>
              <a:rPr lang="en-US" altLang="en-US" sz="2000" dirty="0" smtClean="0">
                <a:solidFill>
                  <a:srgbClr val="3399FF"/>
                </a:solidFill>
                <a:cs typeface="2  Compset" pitchFamily="2" charset="-78"/>
              </a:rPr>
              <a:t> ppm</a:t>
            </a:r>
            <a:r>
              <a:rPr lang="fa-IR" altLang="en-US" sz="2000" dirty="0" smtClean="0">
                <a:cs typeface="2  Compset" pitchFamily="2" charset="-78"/>
              </a:rPr>
              <a:t>مي باشد.</a:t>
            </a:r>
            <a:endParaRPr lang="en-US" altLang="en-US" sz="2000" dirty="0" smtClean="0">
              <a:cs typeface="2  Compset" pitchFamily="2" charset="-78"/>
            </a:endParaRP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04B09E-1E93-4525-B4E8-B694FC00C5C5}" type="datetime3">
              <a:rPr lang="en-US" smtClean="0"/>
              <a:t>3 May 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smtClean="0"/>
              <a:t>دکتر محمد   ناصری</a:t>
            </a:r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B20AD5-B6B5-4254-AC8C-6D3AAD94D963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38312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320040"/>
            <a:ext cx="7239000" cy="1143000"/>
          </a:xfrm>
        </p:spPr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fa-IR" sz="2800" dirty="0" smtClean="0">
                <a:solidFill>
                  <a:srgbClr val="CC0000"/>
                </a:solidFill>
                <a:cs typeface="2  Titr" panose="00000700000000000000" pitchFamily="2" charset="-78"/>
              </a:rPr>
              <a:t>تأثير فلورايد بر دندانها</a:t>
            </a:r>
            <a:endParaRPr lang="en-US" sz="2800" dirty="0" smtClean="0">
              <a:solidFill>
                <a:srgbClr val="CC0000"/>
              </a:solidFill>
              <a:cs typeface="2  Titr" panose="00000700000000000000" pitchFamily="2" charset="-78"/>
            </a:endParaRPr>
          </a:p>
        </p:txBody>
      </p:sp>
      <p:sp>
        <p:nvSpPr>
          <p:cNvPr id="82947" name="Rectangle 3"/>
          <p:cNvSpPr>
            <a:spLocks noGrp="1" noChangeArrowheads="1"/>
          </p:cNvSpPr>
          <p:nvPr>
            <p:ph idx="1"/>
          </p:nvPr>
        </p:nvSpPr>
        <p:spPr>
          <a:xfrm>
            <a:off x="250825" y="1628775"/>
            <a:ext cx="7643813" cy="5111750"/>
          </a:xfrm>
        </p:spPr>
        <p:txBody>
          <a:bodyPr/>
          <a:lstStyle/>
          <a:p>
            <a:pPr lvl="1" algn="just" rtl="1" eaLnBrk="1" hangingPunct="1">
              <a:lnSpc>
                <a:spcPct val="80000"/>
              </a:lnSpc>
            </a:pPr>
            <a:endParaRPr lang="fa-IR" altLang="en-US" sz="1900" dirty="0" smtClean="0"/>
          </a:p>
          <a:p>
            <a:pPr algn="just" rtl="1" eaLnBrk="1" hangingPunct="1">
              <a:lnSpc>
                <a:spcPct val="80000"/>
              </a:lnSpc>
            </a:pPr>
            <a:r>
              <a:rPr lang="fa-IR" altLang="en-US" sz="2100" b="1" dirty="0" smtClean="0">
                <a:cs typeface="2  Compset" pitchFamily="2" charset="-78"/>
              </a:rPr>
              <a:t>مصرف فلورايد سبب ورود آن به عاج و ميناي دندانهاي رويش نيافته مي</a:t>
            </a:r>
            <a:r>
              <a:rPr lang="fa-IR" altLang="en-US" sz="2100" b="1" dirty="0" smtClean="0"/>
              <a:t>‌</a:t>
            </a:r>
            <a:r>
              <a:rPr lang="fa-IR" altLang="en-US" sz="2100" b="1" dirty="0" smtClean="0">
                <a:cs typeface="2  Compset" pitchFamily="2" charset="-78"/>
              </a:rPr>
              <a:t>شود و سبب استحكام دندان مي</a:t>
            </a:r>
            <a:r>
              <a:rPr lang="fa-IR" altLang="en-US" sz="2100" b="1" dirty="0" smtClean="0"/>
              <a:t>‌</a:t>
            </a:r>
            <a:r>
              <a:rPr lang="fa-IR" altLang="en-US" sz="2100" b="1" dirty="0" smtClean="0">
                <a:cs typeface="2  Compset" pitchFamily="2" charset="-78"/>
              </a:rPr>
              <a:t>گردد.</a:t>
            </a:r>
          </a:p>
          <a:p>
            <a:pPr algn="just" rtl="1" eaLnBrk="1" hangingPunct="1">
              <a:lnSpc>
                <a:spcPct val="80000"/>
              </a:lnSpc>
            </a:pPr>
            <a:endParaRPr lang="fa-IR" altLang="en-US" sz="2100" b="1" dirty="0" smtClean="0">
              <a:cs typeface="2  Compset" pitchFamily="2" charset="-78"/>
            </a:endParaRPr>
          </a:p>
          <a:p>
            <a:pPr algn="just" rtl="1" eaLnBrk="1" hangingPunct="1">
              <a:lnSpc>
                <a:spcPct val="80000"/>
              </a:lnSpc>
            </a:pPr>
            <a:r>
              <a:rPr lang="fa-IR" altLang="en-US" sz="2100" b="1" dirty="0" smtClean="0">
                <a:cs typeface="2  Compset" pitchFamily="2" charset="-78"/>
              </a:rPr>
              <a:t>فلورايد مصرفي به داخل بزاق ترشح شده، اگر چه غلظت بزاقي آن كم است ، غلظت آن در پلاك ميكروبي زياد بوده و سبب كاهش توليد اسيد ميشود.</a:t>
            </a:r>
          </a:p>
          <a:p>
            <a:pPr algn="just" rtl="1" eaLnBrk="1" hangingPunct="1">
              <a:lnSpc>
                <a:spcPct val="80000"/>
              </a:lnSpc>
            </a:pPr>
            <a:endParaRPr lang="fa-IR" altLang="en-US" sz="2100" b="1" dirty="0" smtClean="0">
              <a:cs typeface="2  Compset" pitchFamily="2" charset="-78"/>
            </a:endParaRPr>
          </a:p>
          <a:p>
            <a:pPr algn="just" rtl="1" eaLnBrk="1" hangingPunct="1">
              <a:lnSpc>
                <a:spcPct val="80000"/>
              </a:lnSpc>
            </a:pPr>
            <a:r>
              <a:rPr lang="fa-IR" altLang="en-US" sz="2100" b="1" dirty="0" smtClean="0">
                <a:cs typeface="2  Compset" pitchFamily="2" charset="-78"/>
              </a:rPr>
              <a:t>فلورايد دارای فعاليت ضد ميکروبی نيز ميباشد .</a:t>
            </a:r>
          </a:p>
          <a:p>
            <a:pPr algn="just" rtl="1" eaLnBrk="1" hangingPunct="1">
              <a:lnSpc>
                <a:spcPct val="80000"/>
              </a:lnSpc>
            </a:pPr>
            <a:endParaRPr lang="fa-IR" altLang="en-US" sz="2100" b="1" dirty="0" smtClean="0">
              <a:cs typeface="2  Compset" pitchFamily="2" charset="-78"/>
            </a:endParaRPr>
          </a:p>
          <a:p>
            <a:pPr algn="just" rtl="1" eaLnBrk="1" hangingPunct="1">
              <a:lnSpc>
                <a:spcPct val="80000"/>
              </a:lnSpc>
            </a:pPr>
            <a:r>
              <a:rPr lang="fa-IR" altLang="en-US" sz="2100" b="1" dirty="0" smtClean="0">
                <a:cs typeface="2  Compset" pitchFamily="2" charset="-78"/>
              </a:rPr>
              <a:t>مصرف موضعي فلورايد (دهانشويه، خمير دندان و...) از طريق روشهاي فوق در محكم شدن ساختمان دندانها مؤثر است.</a:t>
            </a:r>
          </a:p>
          <a:p>
            <a:pPr algn="just" rtl="1" eaLnBrk="1" hangingPunct="1">
              <a:lnSpc>
                <a:spcPct val="80000"/>
              </a:lnSpc>
            </a:pPr>
            <a:r>
              <a:rPr lang="fa-IR" altLang="en-US" sz="2100" b="1" dirty="0" smtClean="0">
                <a:cs typeface="2  Compset" pitchFamily="2" charset="-78"/>
              </a:rPr>
              <a:t>فلورايد باعث كاهش پوسيدگي</a:t>
            </a:r>
            <a:r>
              <a:rPr lang="fa-IR" altLang="en-US" sz="2100" b="1" dirty="0" smtClean="0"/>
              <a:t>‌</a:t>
            </a:r>
            <a:r>
              <a:rPr lang="fa-IR" altLang="en-US" sz="2100" b="1" dirty="0" smtClean="0">
                <a:cs typeface="2  Compset" pitchFamily="2" charset="-78"/>
              </a:rPr>
              <a:t>ها در دندانهاي شيري </a:t>
            </a:r>
            <a:r>
              <a:rPr lang="fa-IR" altLang="en-US" sz="2100" b="1" dirty="0" smtClean="0">
                <a:solidFill>
                  <a:srgbClr val="CC0000"/>
                </a:solidFill>
                <a:cs typeface="2  Compset" pitchFamily="2" charset="-78"/>
              </a:rPr>
              <a:t>(50-40%</a:t>
            </a:r>
            <a:r>
              <a:rPr lang="fa-IR" altLang="en-US" sz="2100" b="1" dirty="0" smtClean="0">
                <a:cs typeface="2  Compset" pitchFamily="2" charset="-78"/>
              </a:rPr>
              <a:t> ) و در دندانهاي دائمي </a:t>
            </a:r>
            <a:r>
              <a:rPr lang="fa-IR" altLang="en-US" sz="2100" b="1" dirty="0" smtClean="0">
                <a:solidFill>
                  <a:srgbClr val="CC0000"/>
                </a:solidFill>
                <a:cs typeface="2  Compset" pitchFamily="2" charset="-78"/>
              </a:rPr>
              <a:t>(60-50%</a:t>
            </a:r>
            <a:r>
              <a:rPr lang="fa-IR" altLang="en-US" sz="2100" b="1" dirty="0" smtClean="0">
                <a:cs typeface="2  Compset" pitchFamily="2" charset="-78"/>
              </a:rPr>
              <a:t> ) مي</a:t>
            </a:r>
            <a:r>
              <a:rPr lang="fa-IR" altLang="en-US" sz="2100" b="1" dirty="0" smtClean="0"/>
              <a:t>‌</a:t>
            </a:r>
            <a:r>
              <a:rPr lang="fa-IR" altLang="en-US" sz="2100" b="1" dirty="0" smtClean="0">
                <a:cs typeface="2  Compset" pitchFamily="2" charset="-78"/>
              </a:rPr>
              <a:t>شود.</a:t>
            </a:r>
          </a:p>
          <a:p>
            <a:pPr algn="just" rtl="1" eaLnBrk="1" hangingPunct="1">
              <a:lnSpc>
                <a:spcPct val="80000"/>
              </a:lnSpc>
            </a:pPr>
            <a:r>
              <a:rPr lang="fa-IR" altLang="en-US" sz="2100" b="1" dirty="0" smtClean="0">
                <a:cs typeface="2  Compset" pitchFamily="2" charset="-78"/>
              </a:rPr>
              <a:t>نکته : افزودن فلورايد به آب آشاميدني جامعه در صورت امكانپذير بودن، مي</a:t>
            </a:r>
            <a:r>
              <a:rPr lang="fa-IR" altLang="en-US" sz="2100" b="1" dirty="0" smtClean="0"/>
              <a:t>‌</a:t>
            </a:r>
            <a:r>
              <a:rPr lang="fa-IR" altLang="en-US" sz="2100" b="1" dirty="0" smtClean="0">
                <a:cs typeface="2  Compset" pitchFamily="2" charset="-78"/>
              </a:rPr>
              <a:t>تواند مؤثرترين روش براي پيشگيري از پوسيدگي دنداني باشد.</a:t>
            </a:r>
            <a:endParaRPr lang="en-US" altLang="en-US" sz="2100" b="1" dirty="0" smtClean="0">
              <a:cs typeface="2  Compset" pitchFamily="2" charset="-78"/>
            </a:endParaRP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67E8D3-3DEA-4833-BB80-7FD17361ADEE}" type="datetime3">
              <a:rPr lang="en-US" smtClean="0"/>
              <a:t>3 May 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smtClean="0"/>
              <a:t>دکتر محمد   ناصری</a:t>
            </a:r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B20AD5-B6B5-4254-AC8C-6D3AAD94D963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31399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320040"/>
            <a:ext cx="7239000" cy="1143000"/>
          </a:xfrm>
        </p:spPr>
        <p:txBody>
          <a:bodyPr/>
          <a:lstStyle/>
          <a:p>
            <a:pPr algn="r" rtl="1" eaLnBrk="1" fontAlgn="auto" hangingPunct="1">
              <a:spcAft>
                <a:spcPts val="0"/>
              </a:spcAft>
              <a:defRPr/>
            </a:pPr>
            <a:r>
              <a:rPr lang="fa-IR" sz="3200" dirty="0" smtClean="0">
                <a:solidFill>
                  <a:srgbClr val="CC0000"/>
                </a:solidFill>
                <a:cs typeface="2  Titr" pitchFamily="2" charset="-78"/>
              </a:rPr>
              <a:t>روشهای استفاده از فلورايد </a:t>
            </a:r>
            <a:br>
              <a:rPr lang="fa-IR" sz="3200" dirty="0" smtClean="0">
                <a:solidFill>
                  <a:srgbClr val="CC0000"/>
                </a:solidFill>
                <a:cs typeface="2  Titr" pitchFamily="2" charset="-78"/>
              </a:rPr>
            </a:br>
            <a:endParaRPr lang="en-US" sz="3200" dirty="0" smtClean="0">
              <a:solidFill>
                <a:srgbClr val="CC0000"/>
              </a:solidFill>
              <a:cs typeface="2  Titr" pitchFamily="2" charset="-78"/>
            </a:endParaRPr>
          </a:p>
        </p:txBody>
      </p:sp>
      <p:sp>
        <p:nvSpPr>
          <p:cNvPr id="83971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125538"/>
            <a:ext cx="7499350" cy="5000625"/>
          </a:xfrm>
        </p:spPr>
        <p:txBody>
          <a:bodyPr>
            <a:normAutofit lnSpcReduction="10000"/>
          </a:bodyPr>
          <a:lstStyle/>
          <a:p>
            <a:pPr algn="just" rtl="1" eaLnBrk="1" hangingPunct="1">
              <a:lnSpc>
                <a:spcPct val="90000"/>
              </a:lnSpc>
            </a:pPr>
            <a:r>
              <a:rPr lang="fa-IR" altLang="en-US" sz="2500" b="1" dirty="0" smtClean="0">
                <a:solidFill>
                  <a:srgbClr val="CC0000"/>
                </a:solidFill>
                <a:cs typeface="2  Compset" pitchFamily="2" charset="-78"/>
              </a:rPr>
              <a:t>روشهای موضعی :</a:t>
            </a:r>
          </a:p>
          <a:p>
            <a:pPr algn="just" rtl="1" eaLnBrk="1" hangingPunct="1">
              <a:lnSpc>
                <a:spcPct val="90000"/>
              </a:lnSpc>
            </a:pPr>
            <a:r>
              <a:rPr lang="fa-IR" altLang="en-US" sz="2500" b="1" dirty="0" smtClean="0">
                <a:cs typeface="2  Compset" pitchFamily="2" charset="-78"/>
              </a:rPr>
              <a:t>دهانشويه سديم فلورايد </a:t>
            </a:r>
          </a:p>
          <a:p>
            <a:pPr algn="just" rtl="1" eaLnBrk="1" hangingPunct="1">
              <a:lnSpc>
                <a:spcPct val="90000"/>
              </a:lnSpc>
            </a:pPr>
            <a:r>
              <a:rPr lang="fa-IR" altLang="en-US" sz="2500" b="1" dirty="0" smtClean="0">
                <a:cs typeface="2  Compset" pitchFamily="2" charset="-78"/>
              </a:rPr>
              <a:t>خمير دندان حاوي فلورايد</a:t>
            </a:r>
          </a:p>
          <a:p>
            <a:pPr algn="just" rtl="1" eaLnBrk="1" hangingPunct="1">
              <a:lnSpc>
                <a:spcPct val="90000"/>
              </a:lnSpc>
            </a:pPr>
            <a:r>
              <a:rPr lang="fa-IR" altLang="en-US" sz="2500" b="1" dirty="0" smtClean="0">
                <a:cs typeface="2  Compset" pitchFamily="2" charset="-78"/>
              </a:rPr>
              <a:t>ژل و وارنيش فلورايد</a:t>
            </a:r>
          </a:p>
          <a:p>
            <a:pPr algn="just" rtl="1" eaLnBrk="1" hangingPunct="1">
              <a:lnSpc>
                <a:spcPct val="90000"/>
              </a:lnSpc>
            </a:pPr>
            <a:r>
              <a:rPr lang="fa-IR" altLang="en-US" sz="2500" b="1" dirty="0" smtClean="0">
                <a:cs typeface="2  Compset" pitchFamily="2" charset="-78"/>
              </a:rPr>
              <a:t>نکته : </a:t>
            </a:r>
            <a:r>
              <a:rPr lang="fa-IR" altLang="en-US" sz="2500" b="1" dirty="0" smtClean="0">
                <a:solidFill>
                  <a:srgbClr val="0000CC"/>
                </a:solidFill>
                <a:cs typeface="2  Compset" pitchFamily="2" charset="-78"/>
              </a:rPr>
              <a:t>برخی ترکيبات حاوی فلورايد با غلظت بالا مثل ژل حتماً توسط دندانپزشک و يا بهداشتکار دهان ودندان برای بيماران بکاربرده شود . </a:t>
            </a:r>
          </a:p>
          <a:p>
            <a:pPr algn="just" rtl="1" eaLnBrk="1" hangingPunct="1">
              <a:lnSpc>
                <a:spcPct val="90000"/>
              </a:lnSpc>
            </a:pPr>
            <a:r>
              <a:rPr lang="fa-IR" altLang="en-US" sz="2500" b="1" dirty="0" smtClean="0">
                <a:solidFill>
                  <a:srgbClr val="CC0000"/>
                </a:solidFill>
                <a:cs typeface="2  Compset" pitchFamily="2" charset="-78"/>
              </a:rPr>
              <a:t>روشهای خوراکی</a:t>
            </a:r>
            <a:r>
              <a:rPr lang="fa-IR" altLang="en-US" sz="2500" b="1" dirty="0" smtClean="0">
                <a:cs typeface="2  Compset" pitchFamily="2" charset="-78"/>
              </a:rPr>
              <a:t> :</a:t>
            </a:r>
          </a:p>
          <a:p>
            <a:pPr algn="just" rtl="1" eaLnBrk="1" hangingPunct="1">
              <a:lnSpc>
                <a:spcPct val="90000"/>
              </a:lnSpc>
            </a:pPr>
            <a:r>
              <a:rPr lang="fa-IR" altLang="en-US" sz="2500" b="1" dirty="0" smtClean="0">
                <a:cs typeface="2  Compset" pitchFamily="2" charset="-78"/>
              </a:rPr>
              <a:t>افزودن فلورايد به آب آشاميدنی</a:t>
            </a:r>
          </a:p>
          <a:p>
            <a:pPr algn="just" rtl="1" eaLnBrk="1" hangingPunct="1">
              <a:lnSpc>
                <a:spcPct val="90000"/>
              </a:lnSpc>
            </a:pPr>
            <a:r>
              <a:rPr lang="fa-IR" altLang="en-US" sz="2500" b="1" dirty="0" smtClean="0">
                <a:cs typeface="2  Compset" pitchFamily="2" charset="-78"/>
              </a:rPr>
              <a:t>افزودن فلورايد به نمک ، شير و ......</a:t>
            </a:r>
          </a:p>
          <a:p>
            <a:pPr algn="just" rtl="1" eaLnBrk="1" hangingPunct="1">
              <a:lnSpc>
                <a:spcPct val="90000"/>
              </a:lnSpc>
            </a:pPr>
            <a:r>
              <a:rPr lang="fa-IR" altLang="en-US" sz="2500" b="1" dirty="0" smtClean="0">
                <a:cs typeface="2  Compset" pitchFamily="2" charset="-78"/>
              </a:rPr>
              <a:t>استفاده از قرص و قطره فلورايد</a:t>
            </a:r>
          </a:p>
          <a:p>
            <a:pPr algn="just" rtl="1" eaLnBrk="1" hangingPunct="1">
              <a:lnSpc>
                <a:spcPct val="90000"/>
              </a:lnSpc>
            </a:pPr>
            <a:r>
              <a:rPr lang="fa-IR" altLang="en-US" sz="2500" b="1" dirty="0" smtClean="0">
                <a:cs typeface="2  Compset" pitchFamily="2" charset="-78"/>
              </a:rPr>
              <a:t>نکته : </a:t>
            </a:r>
            <a:r>
              <a:rPr lang="fa-IR" altLang="en-US" sz="2500" b="1" dirty="0" smtClean="0">
                <a:solidFill>
                  <a:srgbClr val="0000CC"/>
                </a:solidFill>
                <a:cs typeface="2  Compset" pitchFamily="2" charset="-78"/>
              </a:rPr>
              <a:t>قرص و قطره فلورايد برای کودکان زير 12 سال مؤثر بوده و بايد توسط دندانپزشک تجويز گردد .</a:t>
            </a:r>
            <a:endParaRPr lang="en-US" altLang="en-US" sz="2500" b="1" dirty="0" smtClean="0">
              <a:solidFill>
                <a:srgbClr val="0000CC"/>
              </a:solidFill>
              <a:cs typeface="2  Compset" pitchFamily="2" charset="-78"/>
            </a:endParaRP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49A6B5-89FF-4248-A536-46300EBE756B}" type="datetime3">
              <a:rPr lang="en-US" smtClean="0"/>
              <a:t>3 May 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smtClean="0"/>
              <a:t>دکتر محمد   ناصری</a:t>
            </a:r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B20AD5-B6B5-4254-AC8C-6D3AAD94D963}" type="slidenum">
              <a:rPr lang="en-US" smtClean="0"/>
              <a:t>4</a:t>
            </a:fld>
            <a:endParaRPr lang="en-US"/>
          </a:p>
        </p:txBody>
      </p:sp>
      <p:pic>
        <p:nvPicPr>
          <p:cNvPr id="83972" name="Picture 4" descr="240951244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ECECEC"/>
              </a:clrFrom>
              <a:clrTo>
                <a:srgbClr val="ECECEC">
                  <a:alpha val="0"/>
                </a:srgbClr>
              </a:clrTo>
            </a:clrChange>
            <a:lum contrast="2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188" y="981075"/>
            <a:ext cx="3143250" cy="154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953506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333375"/>
            <a:ext cx="7643813" cy="5792788"/>
          </a:xfrm>
        </p:spPr>
        <p:txBody>
          <a:bodyPr/>
          <a:lstStyle/>
          <a:p>
            <a:pPr algn="just" rtl="1" eaLnBrk="1" hangingPunct="1"/>
            <a:r>
              <a:rPr lang="fa-IR" altLang="en-US" sz="2800" b="1" dirty="0" smtClean="0">
                <a:solidFill>
                  <a:srgbClr val="CC0000"/>
                </a:solidFill>
                <a:cs typeface="2  Titr" pitchFamily="2" charset="-78"/>
              </a:rPr>
              <a:t>فلوروزيس</a:t>
            </a:r>
            <a:endParaRPr lang="fa-IR" altLang="en-US" sz="2800" dirty="0" smtClean="0">
              <a:solidFill>
                <a:srgbClr val="CC0000"/>
              </a:solidFill>
              <a:cs typeface="2  Titr" pitchFamily="2" charset="-78"/>
            </a:endParaRPr>
          </a:p>
          <a:p>
            <a:pPr algn="just" rtl="1" eaLnBrk="1" hangingPunct="1"/>
            <a:r>
              <a:rPr lang="fa-IR" altLang="en-US" dirty="0" smtClean="0"/>
              <a:t>	</a:t>
            </a:r>
            <a:r>
              <a:rPr lang="fa-IR" altLang="en-US" sz="2400" b="1" dirty="0" smtClean="0">
                <a:cs typeface="2  Compset" pitchFamily="2" charset="-78"/>
              </a:rPr>
              <a:t>اگر مقدار فلورايد آب آشاميدني يك منطقه بيشتر از اندازه باشد، نقاط سفيد رنگ مات روي دندانها ديده مي</a:t>
            </a:r>
            <a:r>
              <a:rPr lang="fa-IR" altLang="en-US" sz="2400" b="1" dirty="0" smtClean="0"/>
              <a:t>‌</a:t>
            </a:r>
            <a:r>
              <a:rPr lang="fa-IR" altLang="en-US" sz="2400" b="1" dirty="0" smtClean="0">
                <a:cs typeface="2  Compset" pitchFamily="2" charset="-78"/>
              </a:rPr>
              <a:t>شود يا دندانها زرد و قهوه</a:t>
            </a:r>
            <a:r>
              <a:rPr lang="fa-IR" altLang="en-US" sz="2400" b="1" dirty="0" smtClean="0"/>
              <a:t>‌</a:t>
            </a:r>
            <a:r>
              <a:rPr lang="fa-IR" altLang="en-US" sz="2400" b="1" dirty="0" smtClean="0">
                <a:cs typeface="2  Compset" pitchFamily="2" charset="-78"/>
              </a:rPr>
              <a:t>اي رنگ مي</a:t>
            </a:r>
            <a:r>
              <a:rPr lang="fa-IR" altLang="en-US" sz="2400" b="1" dirty="0" smtClean="0"/>
              <a:t>‌</a:t>
            </a:r>
            <a:r>
              <a:rPr lang="fa-IR" altLang="en-US" sz="2400" b="1" dirty="0" smtClean="0">
                <a:cs typeface="2  Compset" pitchFamily="2" charset="-78"/>
              </a:rPr>
              <a:t>شوند كه به اين حالت فلوروزيس مي</a:t>
            </a:r>
            <a:r>
              <a:rPr lang="fa-IR" altLang="en-US" sz="2400" b="1" dirty="0" smtClean="0"/>
              <a:t>‌</a:t>
            </a:r>
            <a:r>
              <a:rPr lang="fa-IR" altLang="en-US" sz="2400" b="1" dirty="0" smtClean="0">
                <a:cs typeface="2  Compset" pitchFamily="2" charset="-78"/>
              </a:rPr>
              <a:t>گويند. وقتي فلوروزيس خيلي شديد باشد، ميناي دندان نرم و مانند سنگ پا سوراخ سوراخ ميشود</a:t>
            </a:r>
            <a:r>
              <a:rPr lang="fa-IR" altLang="en-US" sz="2400" dirty="0" smtClean="0"/>
              <a:t>.  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7D5541-A800-4F57-BFD5-55F84772EA2D}" type="datetime3">
              <a:rPr lang="en-US" smtClean="0"/>
              <a:t>3 May 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smtClean="0"/>
              <a:t>دکتر محمد   ناصری</a:t>
            </a:r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B20AD5-B6B5-4254-AC8C-6D3AAD94D963}" type="slidenum">
              <a:rPr lang="en-US" smtClean="0"/>
              <a:t>5</a:t>
            </a:fld>
            <a:endParaRPr lang="en-US"/>
          </a:p>
        </p:txBody>
      </p:sp>
      <p:pic>
        <p:nvPicPr>
          <p:cNvPr id="84995" name="Picture 4" descr="1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24200" y="4632253"/>
            <a:ext cx="2808288" cy="1530350"/>
          </a:xfrm>
          <a:prstGeom prst="rect">
            <a:avLst/>
          </a:prstGeom>
          <a:noFill/>
          <a:ln w="76200" algn="ctr">
            <a:solidFill>
              <a:srgbClr val="9933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4996" name="Picture 6" descr="1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88304" y="4191000"/>
            <a:ext cx="2641600" cy="1536700"/>
          </a:xfrm>
          <a:prstGeom prst="rect">
            <a:avLst/>
          </a:prstGeom>
          <a:noFill/>
          <a:ln w="76200" algn="ctr">
            <a:solidFill>
              <a:srgbClr val="9933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4997" name="Picture 7" descr="2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25" y="4797425"/>
            <a:ext cx="2628900" cy="1600200"/>
          </a:xfrm>
          <a:prstGeom prst="rect">
            <a:avLst/>
          </a:prstGeom>
          <a:noFill/>
          <a:ln w="76200">
            <a:solidFill>
              <a:srgbClr val="9933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4998" name="Text Box 10"/>
          <p:cNvSpPr txBox="1">
            <a:spLocks noChangeArrowheads="1"/>
          </p:cNvSpPr>
          <p:nvPr/>
        </p:nvSpPr>
        <p:spPr bwMode="auto">
          <a:xfrm>
            <a:off x="6725372" y="5958682"/>
            <a:ext cx="1871662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  <a:cs typeface="Arial" charset="0"/>
              </a:defRPr>
            </a:lvl9pPr>
          </a:lstStyle>
          <a:p>
            <a:pPr algn="r" rtl="1" eaLnBrk="1" hangingPunct="1">
              <a:spcBef>
                <a:spcPct val="50000"/>
              </a:spcBef>
            </a:pPr>
            <a:r>
              <a:rPr lang="fa-IR" altLang="en-US" b="1" dirty="0">
                <a:latin typeface="Arial" charset="0"/>
              </a:rPr>
              <a:t>فلوروزيس خفيف</a:t>
            </a:r>
            <a:endParaRPr lang="en-US" altLang="en-US" b="1" dirty="0">
              <a:latin typeface="Arial" charset="0"/>
            </a:endParaRPr>
          </a:p>
        </p:txBody>
      </p:sp>
      <p:sp>
        <p:nvSpPr>
          <p:cNvPr id="84999" name="Text Box 11"/>
          <p:cNvSpPr txBox="1">
            <a:spLocks noChangeArrowheads="1"/>
          </p:cNvSpPr>
          <p:nvPr/>
        </p:nvSpPr>
        <p:spPr bwMode="auto">
          <a:xfrm>
            <a:off x="3592513" y="6325394"/>
            <a:ext cx="1871662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  <a:cs typeface="Arial" charset="0"/>
              </a:defRPr>
            </a:lvl9pPr>
          </a:lstStyle>
          <a:p>
            <a:pPr algn="r" rtl="1" eaLnBrk="1" hangingPunct="1">
              <a:spcBef>
                <a:spcPct val="50000"/>
              </a:spcBef>
            </a:pPr>
            <a:r>
              <a:rPr lang="fa-IR" altLang="en-US" b="1" dirty="0">
                <a:latin typeface="Arial" charset="0"/>
              </a:rPr>
              <a:t>فلوروزيس متوسط</a:t>
            </a:r>
            <a:endParaRPr lang="en-US" altLang="en-US" b="1" dirty="0">
              <a:latin typeface="Arial" charset="0"/>
            </a:endParaRPr>
          </a:p>
        </p:txBody>
      </p:sp>
      <p:sp>
        <p:nvSpPr>
          <p:cNvPr id="85000" name="Text Box 12"/>
          <p:cNvSpPr txBox="1">
            <a:spLocks noChangeArrowheads="1"/>
          </p:cNvSpPr>
          <p:nvPr/>
        </p:nvSpPr>
        <p:spPr bwMode="auto">
          <a:xfrm>
            <a:off x="630238" y="6508750"/>
            <a:ext cx="1871662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  <a:cs typeface="Arial" charset="0"/>
              </a:defRPr>
            </a:lvl9pPr>
          </a:lstStyle>
          <a:p>
            <a:pPr algn="r" rtl="1" eaLnBrk="1" hangingPunct="1">
              <a:spcBef>
                <a:spcPct val="50000"/>
              </a:spcBef>
            </a:pPr>
            <a:r>
              <a:rPr lang="fa-IR" altLang="en-US" b="1">
                <a:latin typeface="Arial" charset="0"/>
              </a:rPr>
              <a:t>فلوروزيس شديد</a:t>
            </a:r>
            <a:endParaRPr lang="en-US" altLang="en-US" b="1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34917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3" name="Content Placeholder 4"/>
          <p:cNvSpPr>
            <a:spLocks noGrp="1"/>
          </p:cNvSpPr>
          <p:nvPr>
            <p:ph idx="1"/>
          </p:nvPr>
        </p:nvSpPr>
        <p:spPr>
          <a:xfrm>
            <a:off x="685800" y="533400"/>
            <a:ext cx="7632700" cy="4224338"/>
          </a:xfrm>
          <a:solidFill>
            <a:schemeClr val="accent2"/>
          </a:solidFill>
          <a:ln>
            <a:solidFill>
              <a:schemeClr val="accent1"/>
            </a:solidFill>
            <a:miter lim="800000"/>
            <a:headEnd/>
            <a:tailEnd/>
          </a:ln>
        </p:spPr>
        <p:txBody>
          <a:bodyPr/>
          <a:lstStyle/>
          <a:p>
            <a:pPr eaLnBrk="1" hangingPunct="1"/>
            <a:endParaRPr lang="en-US" altLang="en-US" sz="4400" dirty="0" smtClean="0">
              <a:solidFill>
                <a:srgbClr val="7030A0"/>
              </a:solidFill>
              <a:cs typeface="Tahoma" pitchFamily="34" charset="0"/>
            </a:endParaRPr>
          </a:p>
          <a:p>
            <a:pPr eaLnBrk="1" hangingPunct="1"/>
            <a:endParaRPr lang="en-US" altLang="en-US" sz="4400" dirty="0" smtClean="0">
              <a:solidFill>
                <a:srgbClr val="7030A0"/>
              </a:solidFill>
              <a:cs typeface="Tahoma" pitchFamily="34" charset="0"/>
            </a:endParaRPr>
          </a:p>
          <a:p>
            <a:pPr algn="just" rtl="1" eaLnBrk="1" hangingPunct="1">
              <a:buFont typeface="Wingdings" pitchFamily="2" charset="2"/>
              <a:buNone/>
            </a:pPr>
            <a:r>
              <a:rPr lang="fa-IR" altLang="en-US" sz="4400" dirty="0" smtClean="0">
                <a:solidFill>
                  <a:srgbClr val="7030A0"/>
                </a:solidFill>
              </a:rPr>
              <a:t>  کاربرد وارنیش فلوراید برای کنترل </a:t>
            </a:r>
          </a:p>
          <a:p>
            <a:pPr eaLnBrk="1" hangingPunct="1">
              <a:buFont typeface="Wingdings" pitchFamily="2" charset="2"/>
              <a:buNone/>
            </a:pPr>
            <a:endParaRPr lang="fa-IR" altLang="en-US" sz="4400" dirty="0" smtClean="0">
              <a:solidFill>
                <a:srgbClr val="7030A0"/>
              </a:solidFill>
            </a:endParaRPr>
          </a:p>
          <a:p>
            <a:pPr eaLnBrk="1" hangingPunct="1">
              <a:buFont typeface="Wingdings" pitchFamily="2" charset="2"/>
              <a:buNone/>
            </a:pPr>
            <a:r>
              <a:rPr lang="fa-IR" altLang="en-US" sz="4400" dirty="0" smtClean="0">
                <a:solidFill>
                  <a:srgbClr val="7030A0"/>
                </a:solidFill>
              </a:rPr>
              <a:t>پوسیدگی دندان              </a:t>
            </a:r>
          </a:p>
          <a:p>
            <a:pPr eaLnBrk="1" hangingPunct="1">
              <a:buFont typeface="Wingdings" pitchFamily="2" charset="2"/>
              <a:buNone/>
            </a:pPr>
            <a:endParaRPr lang="fa-IR" altLang="en-US" sz="4400" dirty="0" smtClean="0">
              <a:solidFill>
                <a:srgbClr val="7030A0"/>
              </a:solidFill>
            </a:endParaRPr>
          </a:p>
          <a:p>
            <a:pPr eaLnBrk="1" hangingPunct="1">
              <a:buFont typeface="Wingdings" pitchFamily="2" charset="2"/>
              <a:buNone/>
            </a:pPr>
            <a:endParaRPr lang="fa-IR" altLang="en-US" sz="4400" dirty="0" smtClean="0">
              <a:solidFill>
                <a:srgbClr val="7030A0"/>
              </a:solidFill>
            </a:endParaRPr>
          </a:p>
          <a:p>
            <a:pPr eaLnBrk="1" hangingPunct="1">
              <a:buFont typeface="Wingdings" pitchFamily="2" charset="2"/>
              <a:buNone/>
            </a:pPr>
            <a:endParaRPr lang="fa-IR" altLang="en-US" sz="4400" dirty="0" smtClean="0">
              <a:solidFill>
                <a:srgbClr val="7030A0"/>
              </a:solidFill>
            </a:endParaRP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32ECBC-8538-43C2-A15A-79B547E6199C}" type="datetime3">
              <a:rPr lang="en-US" smtClean="0"/>
              <a:t>3 May 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smtClean="0"/>
              <a:t>دکتر محمد   ناصری</a:t>
            </a:r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B20AD5-B6B5-4254-AC8C-6D3AAD94D963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15970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80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7680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80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7680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80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7680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6803" grpId="0" build="p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7042" name="Picture 2" descr="F:\دندان\Untitled-6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39750" y="928688"/>
            <a:ext cx="6911975" cy="4184650"/>
          </a:xfrm>
          <a:noFill/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771F5A-52AF-48BD-AD3D-9CA04CE56E2C}" type="datetime3">
              <a:rPr lang="en-US" smtClean="0"/>
              <a:t>3 May 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smtClean="0"/>
              <a:t>دکتر محمد   ناصری</a:t>
            </a:r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B20AD5-B6B5-4254-AC8C-6D3AAD94D963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12161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8066" name="Content Placeholder 3" descr="http://t2.gstatic.com/images?q=tbn:Wleq9bx4US8c9M:http://www.ohmdkids.org/flvarnish/images/Mod4_3_FluorideVarnish2.jpg">
            <a:hlinkClick r:id="rId2"/>
          </p:cNvPr>
          <p:cNvPicPr>
            <a:picLocks noGrp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042988" y="3429000"/>
            <a:ext cx="2813050" cy="2428875"/>
          </a:xfr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24C9C0-F6A8-4EFB-87AA-3D17FBAF99A8}" type="datetime3">
              <a:rPr lang="en-US" smtClean="0"/>
              <a:t>3 May 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smtClean="0"/>
              <a:t>دکتر محمد   ناصری</a:t>
            </a:r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B20AD5-B6B5-4254-AC8C-6D3AAD94D963}" type="slidenum">
              <a:rPr lang="en-US" smtClean="0"/>
              <a:t>8</a:t>
            </a:fld>
            <a:endParaRPr lang="en-US"/>
          </a:p>
        </p:txBody>
      </p:sp>
      <p:pic>
        <p:nvPicPr>
          <p:cNvPr id="88067" name="ipfNhj-nvD-gNm5oM:" descr="http://t2.gstatic.com/images?q=tbn:Nhj-nvD-gNm5oM:http://marketplace.dentalproductsreport.com/community/UserFiles/Ad-Photo-3681-1.jpg%3Fid%3D20101105202249">
            <a:hlinkClick r:id="rId4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363" y="620713"/>
            <a:ext cx="2784475" cy="3017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69502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0" y="838200"/>
            <a:ext cx="6705600" cy="4305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309594-0BBA-4739-8F1C-8CB617485D40}" type="datetime3">
              <a:rPr lang="en-US" smtClean="0"/>
              <a:t>3 May 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smtClean="0"/>
              <a:t>دکتر محمد   ناصری</a:t>
            </a:r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B20AD5-B6B5-4254-AC8C-6D3AAD94D963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30927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ngles">
  <a:themeElements>
    <a:clrScheme name="Angles">
      <a:dk1>
        <a:srgbClr val="000000"/>
      </a:dk1>
      <a:lt1>
        <a:srgbClr val="FFFFFF"/>
      </a:lt1>
      <a:dk2>
        <a:srgbClr val="434342"/>
      </a:dk2>
      <a:lt2>
        <a:srgbClr val="CDD7D9"/>
      </a:lt2>
      <a:accent1>
        <a:srgbClr val="797B7E"/>
      </a:accent1>
      <a:accent2>
        <a:srgbClr val="F96A1B"/>
      </a:accent2>
      <a:accent3>
        <a:srgbClr val="08A1D9"/>
      </a:accent3>
      <a:accent4>
        <a:srgbClr val="7C984A"/>
      </a:accent4>
      <a:accent5>
        <a:srgbClr val="C2AD8D"/>
      </a:accent5>
      <a:accent6>
        <a:srgbClr val="506E94"/>
      </a:accent6>
      <a:hlink>
        <a:srgbClr val="5F5F5F"/>
      </a:hlink>
      <a:folHlink>
        <a:srgbClr val="969696"/>
      </a:folHlink>
    </a:clrScheme>
    <a:fontScheme name="Angles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微软雅黑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ＭＳ Ｐゴシック"/>
        <a:font script="Hang" typeface="맑은 고딕"/>
        <a:font script="Hans" typeface="隶书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Angle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20400000"/>
            </a:lightRig>
          </a:scene3d>
          <a:sp3d contourW="6350">
            <a:bevelT w="41275" h="19050" prst="angle"/>
            <a:contourClr>
              <a:schemeClr val="phClr">
                <a:shade val="25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90000"/>
                <a:shade val="85000"/>
              </a:schemeClr>
              <a:schemeClr val="phClr">
                <a:tint val="95000"/>
                <a:shade val="99000"/>
              </a:schemeClr>
            </a:duotone>
          </a:blip>
          <a:tile tx="0" ty="0" sx="100000" sy="100000" flip="none" algn="tl"/>
        </a:blipFill>
        <a:blipFill rotWithShape="1">
          <a:blip xmlns:r="http://schemas.openxmlformats.org/officeDocument/2006/relationships" r:embed="rId2">
            <a:duotone>
              <a:schemeClr val="phClr">
                <a:tint val="93000"/>
                <a:shade val="85000"/>
              </a:schemeClr>
              <a:schemeClr val="phClr">
                <a:tint val="96000"/>
                <a:shade val="99000"/>
              </a:schemeClr>
            </a:duotone>
          </a:blip>
          <a:tile tx="0" ty="0" sx="90000" sy="9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Angles</Template>
  <TotalTime>35</TotalTime>
  <Words>375</Words>
  <Application>Microsoft Office PowerPoint</Application>
  <PresentationFormat>On-screen Show (4:3)</PresentationFormat>
  <Paragraphs>76</Paragraphs>
  <Slides>10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1" baseType="lpstr">
      <vt:lpstr>Angles</vt:lpstr>
      <vt:lpstr>PowerPoint Presentation</vt:lpstr>
      <vt:lpstr>فلورايد</vt:lpstr>
      <vt:lpstr>تأثير فلورايد بر دندانها</vt:lpstr>
      <vt:lpstr>روشهای استفاده از فلورايد 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پایان </vt:lpstr>
    </vt:vector>
  </TitlesOfParts>
  <Company>Gerdoo.net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فلورايد</dc:title>
  <dc:creator>PART-PC</dc:creator>
  <cp:lastModifiedBy>user</cp:lastModifiedBy>
  <cp:revision>9</cp:revision>
  <dcterms:created xsi:type="dcterms:W3CDTF">2015-08-11T15:33:13Z</dcterms:created>
  <dcterms:modified xsi:type="dcterms:W3CDTF">2021-05-03T05:37:46Z</dcterms:modified>
</cp:coreProperties>
</file>